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44"/>
  </p:notesMasterIdLst>
  <p:handoutMasterIdLst>
    <p:handoutMasterId r:id="rId45"/>
  </p:handoutMasterIdLst>
  <p:sldIdLst>
    <p:sldId id="521" r:id="rId6"/>
    <p:sldId id="547" r:id="rId7"/>
    <p:sldId id="550" r:id="rId8"/>
    <p:sldId id="551" r:id="rId9"/>
    <p:sldId id="594" r:id="rId10"/>
    <p:sldId id="555" r:id="rId11"/>
    <p:sldId id="575" r:id="rId12"/>
    <p:sldId id="542" r:id="rId13"/>
    <p:sldId id="543" r:id="rId14"/>
    <p:sldId id="576" r:id="rId15"/>
    <p:sldId id="577" r:id="rId16"/>
    <p:sldId id="578" r:id="rId17"/>
    <p:sldId id="580" r:id="rId18"/>
    <p:sldId id="579" r:id="rId19"/>
    <p:sldId id="581" r:id="rId20"/>
    <p:sldId id="582" r:id="rId21"/>
    <p:sldId id="583" r:id="rId22"/>
    <p:sldId id="584" r:id="rId23"/>
    <p:sldId id="585" r:id="rId24"/>
    <p:sldId id="589" r:id="rId25"/>
    <p:sldId id="586" r:id="rId26"/>
    <p:sldId id="590" r:id="rId27"/>
    <p:sldId id="588" r:id="rId28"/>
    <p:sldId id="587" r:id="rId29"/>
    <p:sldId id="592" r:id="rId30"/>
    <p:sldId id="591" r:id="rId31"/>
    <p:sldId id="603" r:id="rId32"/>
    <p:sldId id="604" r:id="rId33"/>
    <p:sldId id="595" r:id="rId34"/>
    <p:sldId id="596" r:id="rId35"/>
    <p:sldId id="597" r:id="rId36"/>
    <p:sldId id="598" r:id="rId37"/>
    <p:sldId id="599" r:id="rId38"/>
    <p:sldId id="601" r:id="rId39"/>
    <p:sldId id="600" r:id="rId40"/>
    <p:sldId id="602" r:id="rId41"/>
    <p:sldId id="605" r:id="rId42"/>
    <p:sldId id="53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  <p14:sldId id="594"/>
          </p14:sldIdLst>
        </p14:section>
        <p14:section name="Recap" id="{9701738E-3B25-F540-96E9-08D9F350A007}">
          <p14:sldIdLst>
            <p14:sldId id="555"/>
            <p14:sldId id="575"/>
            <p14:sldId id="542"/>
            <p14:sldId id="543"/>
          </p14:sldIdLst>
        </p14:section>
        <p14:section name="CI" id="{0165C9AA-2AA2-6149-AEAC-B2C52D95FC44}">
          <p14:sldIdLst>
            <p14:sldId id="576"/>
            <p14:sldId id="577"/>
            <p14:sldId id="578"/>
            <p14:sldId id="580"/>
          </p14:sldIdLst>
        </p14:section>
        <p14:section name="VCS" id="{8C02BD2D-44D5-C74D-8771-9F79EB81ED9F}">
          <p14:sldIdLst>
            <p14:sldId id="579"/>
            <p14:sldId id="581"/>
            <p14:sldId id="582"/>
          </p14:sldIdLst>
        </p14:section>
        <p14:section name="Jenkins" id="{378BB217-A7B1-E041-B2A9-71BA3EA39263}">
          <p14:sldIdLst>
            <p14:sldId id="583"/>
            <p14:sldId id="584"/>
            <p14:sldId id="585"/>
            <p14:sldId id="589"/>
            <p14:sldId id="586"/>
            <p14:sldId id="590"/>
            <p14:sldId id="588"/>
            <p14:sldId id="587"/>
            <p14:sldId id="592"/>
            <p14:sldId id="591"/>
            <p14:sldId id="603"/>
          </p14:sldIdLst>
        </p14:section>
        <p14:section name="Monitoring" id="{09E3074C-7125-4146-8404-2D751C63A078}">
          <p14:sldIdLst>
            <p14:sldId id="604"/>
            <p14:sldId id="595"/>
            <p14:sldId id="596"/>
            <p14:sldId id="597"/>
            <p14:sldId id="598"/>
            <p14:sldId id="599"/>
            <p14:sldId id="601"/>
            <p14:sldId id="600"/>
            <p14:sldId id="602"/>
          </p14:sldIdLst>
        </p14:section>
        <p14:section name="Zakończenie" id="{5300D8B6-20FB-1E41-A822-641143C5310E}">
          <p14:sldIdLst>
            <p14:sldId id="605"/>
            <p14:sldId id="53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5" autoAdjust="0"/>
    <p:restoredTop sz="75000" autoAdjust="0"/>
  </p:normalViewPr>
  <p:slideViewPr>
    <p:cSldViewPr snapToGrid="0">
      <p:cViewPr varScale="1">
        <p:scale>
          <a:sx n="132" d="100"/>
          <a:sy n="132" d="100"/>
        </p:scale>
        <p:origin x="-1608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17.05.17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17.05.17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 to jest </a:t>
            </a:r>
            <a:r>
              <a:rPr lang="en-US" dirty="0" err="1" smtClean="0"/>
              <a:t>ciągła</a:t>
            </a:r>
            <a:r>
              <a:rPr lang="en-US" dirty="0" smtClean="0"/>
              <a:t> </a:t>
            </a:r>
            <a:r>
              <a:rPr lang="en-US" dirty="0" err="1" smtClean="0"/>
              <a:t>integracja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Praca</a:t>
            </a:r>
            <a:r>
              <a:rPr lang="en-US" dirty="0" smtClean="0"/>
              <a:t> z Version Control Server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Automatyczne</a:t>
            </a:r>
            <a:r>
              <a:rPr lang="en-US" dirty="0" smtClean="0"/>
              <a:t> </a:t>
            </a:r>
            <a:r>
              <a:rPr lang="en-US" dirty="0" err="1" smtClean="0"/>
              <a:t>budowanie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Wyniki</a:t>
            </a:r>
            <a:r>
              <a:rPr lang="en-US" dirty="0" smtClean="0"/>
              <a:t> I </a:t>
            </a:r>
            <a:r>
              <a:rPr lang="en-US" dirty="0" err="1" smtClean="0"/>
              <a:t>metryki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0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to </a:t>
            </a:r>
            <a:r>
              <a:rPr lang="en-US" dirty="0" err="1" smtClean="0"/>
              <a:t>wygląda</a:t>
            </a:r>
            <a:r>
              <a:rPr lang="en-US" dirty="0" smtClean="0"/>
              <a:t> w </a:t>
            </a:r>
            <a:r>
              <a:rPr lang="en-US" dirty="0" err="1" smtClean="0"/>
              <a:t>teori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Developerzy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Wrzucają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swoje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VCS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zauważa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Buduje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zmieniony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Testuje</a:t>
            </a:r>
            <a:r>
              <a:rPr lang="en-US" baseline="0" dirty="0" smtClean="0"/>
              <a:t> go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Jeśli</a:t>
            </a:r>
            <a:r>
              <a:rPr lang="en-US" baseline="0" dirty="0" smtClean="0"/>
              <a:t> jest w </a:t>
            </a:r>
            <a:r>
              <a:rPr lang="en-US" baseline="0" dirty="0" err="1" smtClean="0"/>
              <a:t>porządku</a:t>
            </a:r>
            <a:r>
              <a:rPr lang="en-US" baseline="0" dirty="0" smtClean="0"/>
              <a:t> to merge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Notyfikacje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Developerzy</a:t>
            </a:r>
            <a:r>
              <a:rPr lang="en-US" dirty="0" smtClean="0"/>
              <a:t> </a:t>
            </a:r>
            <a:r>
              <a:rPr lang="en-US" dirty="0" err="1" smtClean="0"/>
              <a:t>pracują</a:t>
            </a:r>
            <a:r>
              <a:rPr lang="en-US" dirty="0" smtClean="0"/>
              <a:t> z </a:t>
            </a:r>
            <a:r>
              <a:rPr lang="en-US" dirty="0" err="1" smtClean="0"/>
              <a:t>systemem</a:t>
            </a:r>
            <a:r>
              <a:rPr lang="en-US" dirty="0" smtClean="0"/>
              <a:t>, ale </a:t>
            </a:r>
            <a:r>
              <a:rPr lang="en-US" dirty="0" err="1" smtClean="0"/>
              <a:t>mogą</a:t>
            </a:r>
            <a:r>
              <a:rPr lang="en-US" dirty="0" smtClean="0"/>
              <a:t> o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nawet</a:t>
            </a:r>
            <a:r>
              <a:rPr lang="en-US" dirty="0" smtClean="0"/>
              <a:t>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wiedzieć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err="1" smtClean="0"/>
              <a:t>DevOpsi</a:t>
            </a:r>
            <a:r>
              <a:rPr lang="en-US" dirty="0" smtClean="0"/>
              <a:t> </a:t>
            </a:r>
            <a:r>
              <a:rPr lang="en-US" dirty="0" err="1" smtClean="0"/>
              <a:t>muszą</a:t>
            </a:r>
            <a:r>
              <a:rPr lang="en-US" dirty="0" smtClean="0"/>
              <a:t> ten system </a:t>
            </a:r>
            <a:r>
              <a:rPr lang="en-US" dirty="0" err="1" smtClean="0"/>
              <a:t>zrobić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zbudować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taki</a:t>
            </a:r>
            <a:r>
              <a:rPr lang="en-US" baseline="0" dirty="0" smtClean="0"/>
              <a:t> system do </a:t>
            </a:r>
            <a:r>
              <a:rPr lang="en-US" baseline="0" dirty="0" err="1" smtClean="0"/>
              <a:t>budowania</a:t>
            </a:r>
            <a:r>
              <a:rPr lang="en-US" baseline="0" dirty="0" smtClean="0"/>
              <a:t>. Co </a:t>
            </a:r>
            <a:r>
              <a:rPr lang="en-US" baseline="0" dirty="0" err="1" smtClean="0"/>
              <a:t>więc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potrzeujemy</a:t>
            </a:r>
            <a:r>
              <a:rPr lang="en-US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Version control System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trzymanie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wersji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współpracy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zaciąganie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zmian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budowanie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nich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Monitoring </a:t>
            </a:r>
            <a:r>
              <a:rPr lang="en-US" baseline="0" dirty="0" err="1" smtClean="0"/>
              <a:t>tego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dzieje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prezentacja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4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Czemu</a:t>
            </a:r>
            <a:r>
              <a:rPr lang="en-US" dirty="0" smtClean="0"/>
              <a:t> </a:t>
            </a:r>
            <a:r>
              <a:rPr lang="en-US" dirty="0" err="1" smtClean="0"/>
              <a:t>potrzebujemy</a:t>
            </a:r>
            <a:r>
              <a:rPr lang="en-US" dirty="0" smtClean="0"/>
              <a:t> VCS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Informacje</a:t>
            </a:r>
            <a:r>
              <a:rPr lang="en-US" dirty="0" smtClean="0"/>
              <a:t> o </a:t>
            </a:r>
            <a:r>
              <a:rPr lang="en-US" dirty="0" err="1" smtClean="0"/>
              <a:t>zmianach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Rollback </a:t>
            </a:r>
            <a:r>
              <a:rPr lang="en-US" dirty="0" err="1" smtClean="0"/>
              <a:t>bez</a:t>
            </a:r>
            <a:r>
              <a:rPr lang="en-US" dirty="0" smtClean="0"/>
              <a:t> </a:t>
            </a:r>
            <a:r>
              <a:rPr lang="en-US" dirty="0" err="1" smtClean="0"/>
              <a:t>problemu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Widać</a:t>
            </a:r>
            <a:r>
              <a:rPr lang="en-US" dirty="0" smtClean="0"/>
              <a:t> </a:t>
            </a:r>
            <a:r>
              <a:rPr lang="en-US" dirty="0" err="1" smtClean="0"/>
              <a:t>kto</a:t>
            </a:r>
            <a:r>
              <a:rPr lang="en-US" dirty="0" smtClean="0"/>
              <a:t> co </a:t>
            </a:r>
            <a:r>
              <a:rPr lang="en-US" dirty="0" err="1" smtClean="0"/>
              <a:t>zrobił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???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69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19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Tak</a:t>
            </a:r>
            <a:r>
              <a:rPr lang="en-US" dirty="0" smtClean="0"/>
              <a:t> to </a:t>
            </a:r>
            <a:r>
              <a:rPr lang="en-US" dirty="0" err="1" smtClean="0"/>
              <a:t>jenkins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Nie</a:t>
            </a:r>
            <a:r>
              <a:rPr lang="en-US" baseline="0" dirty="0" smtClean="0"/>
              <a:t> ten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lewej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raczej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myślcie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brytyjski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kelner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Automatyczny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zarządzania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budowania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Definiowany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Wtyczki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wszystkiego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1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dirty="0" smtClean="0"/>
              <a:t> co</a:t>
            </a:r>
            <a:r>
              <a:rPr lang="en-US" baseline="0" dirty="0" smtClean="0"/>
              <a:t> w </a:t>
            </a:r>
            <a:r>
              <a:rPr lang="en-US" baseline="0" dirty="0" err="1" smtClean="0"/>
              <a:t>ogóle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robimy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vagrantem</a:t>
            </a:r>
            <a:endParaRPr lang="en-US" baseline="0" dirty="0" smtClean="0"/>
          </a:p>
          <a:p>
            <a:r>
              <a:rPr lang="en-US" baseline="0" dirty="0" err="1" smtClean="0"/>
              <a:t>Gdzie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można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znaleźć</a:t>
            </a:r>
            <a:endParaRPr lang="en-US" dirty="0" smtClean="0"/>
          </a:p>
          <a:p>
            <a:r>
              <a:rPr lang="en-US" dirty="0" err="1" smtClean="0"/>
              <a:t>Prosta</a:t>
            </a:r>
            <a:r>
              <a:rPr lang="en-US" dirty="0" smtClean="0"/>
              <a:t> </a:t>
            </a:r>
            <a:r>
              <a:rPr lang="en-US" dirty="0" err="1" smtClean="0"/>
              <a:t>instalacja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7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58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Prawdziwa</a:t>
            </a:r>
            <a:r>
              <a:rPr lang="en-US" dirty="0" smtClean="0"/>
              <a:t> </a:t>
            </a:r>
            <a:r>
              <a:rPr lang="en-US" dirty="0" err="1" smtClean="0"/>
              <a:t>siła</a:t>
            </a:r>
            <a:r>
              <a:rPr lang="en-US" dirty="0" smtClean="0"/>
              <a:t> </a:t>
            </a:r>
            <a:r>
              <a:rPr lang="en-US" dirty="0" err="1" smtClean="0"/>
              <a:t>Jenkinsa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Integracja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wszystkim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istnieje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9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wygląda</a:t>
            </a:r>
            <a:r>
              <a:rPr lang="en-US" baseline="0" dirty="0" smtClean="0"/>
              <a:t> job,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</a:t>
            </a:r>
            <a:endParaRPr lang="en-US" baseline="0" dirty="0" smtClean="0"/>
          </a:p>
          <a:p>
            <a:r>
              <a:rPr lang="en-US" baseline="0" dirty="0" err="1" smtClean="0"/>
              <a:t>Dodać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drugi</a:t>
            </a:r>
            <a:r>
              <a:rPr lang="en-US" baseline="0" dirty="0" smtClean="0"/>
              <a:t> step z </a:t>
            </a:r>
            <a:r>
              <a:rPr lang="en-US" baseline="0" dirty="0" err="1" smtClean="0"/>
              <a:t>błędem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wykonać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żeby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zobaczyć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faila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47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Wady</a:t>
            </a:r>
            <a:r>
              <a:rPr lang="en-US" dirty="0" smtClean="0"/>
              <a:t>, </a:t>
            </a:r>
            <a:r>
              <a:rPr lang="en-US" dirty="0" err="1" smtClean="0"/>
              <a:t>zalety</a:t>
            </a:r>
            <a:r>
              <a:rPr lang="en-US" dirty="0" smtClean="0"/>
              <a:t>, </a:t>
            </a:r>
            <a:r>
              <a:rPr lang="en-US" dirty="0" err="1" smtClean="0"/>
              <a:t>robimy</a:t>
            </a:r>
            <a:r>
              <a:rPr lang="en-US" dirty="0" smtClean="0"/>
              <a:t> </a:t>
            </a:r>
            <a:r>
              <a:rPr lang="en-US" dirty="0" err="1" smtClean="0"/>
              <a:t>przykładowego</a:t>
            </a:r>
            <a:r>
              <a:rPr lang="en-US" dirty="0" smtClean="0"/>
              <a:t> </a:t>
            </a:r>
            <a:r>
              <a:rPr lang="en-US" dirty="0" err="1" smtClean="0"/>
              <a:t>joba</a:t>
            </a:r>
            <a:r>
              <a:rPr lang="en-US" dirty="0" smtClean="0"/>
              <a:t> z </a:t>
            </a:r>
            <a:r>
              <a:rPr lang="en-US" dirty="0" err="1" smtClean="0"/>
              <a:t>takim</a:t>
            </a:r>
            <a:r>
              <a:rPr lang="en-US" dirty="0" smtClean="0"/>
              <a:t> </a:t>
            </a:r>
            <a:r>
              <a:rPr lang="en-US" dirty="0" err="1" smtClean="0"/>
              <a:t>kodem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job('</a:t>
            </a:r>
            <a:r>
              <a:rPr lang="en-US" dirty="0" err="1" smtClean="0"/>
              <a:t>JobDSLDemo</a:t>
            </a:r>
            <a:r>
              <a:rPr lang="en-US" dirty="0" smtClean="0"/>
              <a:t>') {    </a:t>
            </a:r>
          </a:p>
          <a:p>
            <a:r>
              <a:rPr lang="en-US" baseline="0" dirty="0" smtClean="0"/>
              <a:t>  </a:t>
            </a:r>
            <a:r>
              <a:rPr lang="en-US" dirty="0" err="1" smtClean="0"/>
              <a:t>scm</a:t>
            </a:r>
            <a:r>
              <a:rPr lang="en-US" dirty="0" smtClean="0"/>
              <a:t> {       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git</a:t>
            </a:r>
            <a:r>
              <a:rPr lang="en-US" dirty="0" smtClean="0"/>
              <a:t>('</a:t>
            </a:r>
            <a:r>
              <a:rPr lang="en-US" dirty="0" err="1" smtClean="0"/>
              <a:t>git</a:t>
            </a:r>
            <a:r>
              <a:rPr lang="en-US" dirty="0" smtClean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quidryan</a:t>
            </a:r>
            <a:r>
              <a:rPr lang="en-US" dirty="0" smtClean="0"/>
              <a:t>/</a:t>
            </a:r>
            <a:r>
              <a:rPr lang="en-US" dirty="0" err="1" smtClean="0"/>
              <a:t>aws-sdk-test.git</a:t>
            </a:r>
            <a:r>
              <a:rPr lang="en-US" dirty="0" smtClean="0"/>
              <a:t>')</a:t>
            </a:r>
          </a:p>
          <a:p>
            <a:r>
              <a:rPr lang="en-US" dirty="0" smtClean="0"/>
              <a:t>  }    </a:t>
            </a:r>
          </a:p>
          <a:p>
            <a:r>
              <a:rPr lang="en-US" dirty="0" smtClean="0"/>
              <a:t>  triggers {</a:t>
            </a:r>
          </a:p>
          <a:p>
            <a:r>
              <a:rPr lang="en-US" baseline="0" dirty="0" smtClean="0"/>
              <a:t>    </a:t>
            </a:r>
            <a:r>
              <a:rPr lang="en-US" dirty="0" err="1" smtClean="0"/>
              <a:t>scm</a:t>
            </a:r>
            <a:r>
              <a:rPr lang="en-US" dirty="0" smtClean="0"/>
              <a:t>('H/15 * * * *')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}   </a:t>
            </a:r>
          </a:p>
          <a:p>
            <a:r>
              <a:rPr lang="en-US" baseline="0" dirty="0" smtClean="0"/>
              <a:t>  </a:t>
            </a:r>
            <a:r>
              <a:rPr lang="en-US" dirty="0" smtClean="0"/>
              <a:t>steps {</a:t>
            </a:r>
          </a:p>
          <a:p>
            <a:r>
              <a:rPr lang="en-US" baseline="0" dirty="0" smtClean="0"/>
              <a:t>     </a:t>
            </a:r>
            <a:r>
              <a:rPr lang="en-US" dirty="0" smtClean="0"/>
              <a:t>shell('</a:t>
            </a:r>
            <a:r>
              <a:rPr lang="en-US" dirty="0" err="1" smtClean="0"/>
              <a:t>cowsay</a:t>
            </a:r>
            <a:r>
              <a:rPr lang="en-US" dirty="0" smtClean="0"/>
              <a:t> -f ghostbusters Who you </a:t>
            </a:r>
            <a:r>
              <a:rPr lang="en-US" dirty="0" err="1" smtClean="0"/>
              <a:t>Gonna</a:t>
            </a:r>
            <a:r>
              <a:rPr lang="en-US" dirty="0" smtClean="0"/>
              <a:t> Call')</a:t>
            </a:r>
          </a:p>
          <a:p>
            <a:r>
              <a:rPr lang="en-US" dirty="0" smtClean="0"/>
              <a:t> 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5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Pokazać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jenkinsie</a:t>
            </a:r>
            <a:r>
              <a:rPr lang="en-US" dirty="0" smtClean="0"/>
              <a:t> </a:t>
            </a:r>
            <a:r>
              <a:rPr lang="en-US" dirty="0" err="1" smtClean="0"/>
              <a:t>różnice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7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7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www.surveymonkey.com</a:t>
            </a:r>
            <a:r>
              <a:rPr lang="en-US" dirty="0" smtClean="0"/>
              <a:t>/r/DFDCRBQ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darmowa</a:t>
            </a:r>
            <a:r>
              <a:rPr lang="en-US" dirty="0"/>
              <a:t> </a:t>
            </a:r>
            <a:r>
              <a:rPr lang="en-US" dirty="0" err="1"/>
              <a:t>konferencja</a:t>
            </a:r>
            <a:endParaRPr lang="en-US" dirty="0"/>
          </a:p>
          <a:p>
            <a:r>
              <a:rPr lang="en-US" dirty="0"/>
              <a:t>- </a:t>
            </a:r>
            <a:r>
              <a:rPr lang="en-US" dirty="0" err="1"/>
              <a:t>znane</a:t>
            </a:r>
            <a:r>
              <a:rPr lang="en-US" dirty="0"/>
              <a:t> </a:t>
            </a:r>
            <a:r>
              <a:rPr lang="en-US" dirty="0" err="1"/>
              <a:t>osoby</a:t>
            </a:r>
            <a:r>
              <a:rPr lang="en-US" dirty="0"/>
              <a:t> w </a:t>
            </a:r>
            <a:r>
              <a:rPr lang="en-US" dirty="0" err="1"/>
              <a:t>swiecie</a:t>
            </a:r>
            <a:r>
              <a:rPr lang="en-US" dirty="0"/>
              <a:t> IT</a:t>
            </a:r>
          </a:p>
          <a:p>
            <a:r>
              <a:rPr lang="en-US" dirty="0"/>
              <a:t>- 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pracy</a:t>
            </a:r>
            <a:r>
              <a:rPr lang="en-US" dirty="0"/>
              <a:t> /</a:t>
            </a:r>
            <a:r>
              <a:rPr lang="en-US" dirty="0" err="1"/>
              <a:t>studiach,start</a:t>
            </a:r>
            <a:r>
              <a:rPr lang="en-US" dirty="0"/>
              <a:t> 17:30</a:t>
            </a:r>
          </a:p>
          <a:p>
            <a:r>
              <a:rPr lang="en-US" dirty="0"/>
              <a:t> -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tyko</a:t>
            </a:r>
            <a:r>
              <a:rPr lang="en-US" dirty="0"/>
              <a:t> </a:t>
            </a:r>
            <a:r>
              <a:rPr lang="en-US" dirty="0" err="1"/>
              <a:t>prezentacje</a:t>
            </a:r>
            <a:r>
              <a:rPr lang="en-US" dirty="0"/>
              <a:t> </a:t>
            </a:r>
            <a:r>
              <a:rPr lang="en-US" dirty="0" err="1"/>
              <a:t>techniczne</a:t>
            </a:r>
            <a:r>
              <a:rPr lang="en-US" dirty="0"/>
              <a:t> (</a:t>
            </a:r>
            <a:r>
              <a:rPr lang="en-US" dirty="0" err="1"/>
              <a:t>np.Scrum</a:t>
            </a:r>
            <a:r>
              <a:rPr lang="en-US" dirty="0"/>
              <a:t>)</a:t>
            </a:r>
          </a:p>
          <a:p>
            <a:r>
              <a:rPr lang="en-US" dirty="0"/>
              <a:t>- 1 </a:t>
            </a:r>
            <a:r>
              <a:rPr lang="en-US" dirty="0" err="1"/>
              <a:t>konferencja</a:t>
            </a:r>
            <a:r>
              <a:rPr lang="en-US" dirty="0"/>
              <a:t> 1 </a:t>
            </a:r>
            <a:r>
              <a:rPr lang="en-US" dirty="0" err="1"/>
              <a:t>kwietniu,nastepna</a:t>
            </a:r>
            <a:r>
              <a:rPr lang="en-US" dirty="0"/>
              <a:t> w </a:t>
            </a:r>
            <a:r>
              <a:rPr lang="en-US" dirty="0" err="1"/>
              <a:t>czerwcu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obserwujcie</a:t>
            </a:r>
            <a:r>
              <a:rPr lang="en-US" dirty="0" smtClean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FB I </a:t>
            </a:r>
            <a:r>
              <a:rPr lang="en-US" dirty="0" err="1"/>
              <a:t>nasza</a:t>
            </a:r>
            <a:r>
              <a:rPr lang="en-US" dirty="0"/>
              <a:t> </a:t>
            </a:r>
            <a:r>
              <a:rPr lang="en-US" dirty="0" err="1" smtClean="0"/>
              <a:t>strone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Hack </a:t>
            </a:r>
            <a:r>
              <a:rPr lang="en-US" dirty="0" err="1" smtClean="0"/>
              <a:t>gliwice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:</a:t>
            </a:r>
          </a:p>
          <a:p>
            <a:pPr marL="0" indent="0">
              <a:buFontTx/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www.eventbrite.co.uk</a:t>
            </a:r>
            <a:r>
              <a:rPr lang="en-US" dirty="0" smtClean="0"/>
              <a:t>/e/hackin-gliwice-tickets-33727871973?aff=</a:t>
            </a:r>
            <a:r>
              <a:rPr lang="en-US" dirty="0" err="1" smtClean="0"/>
              <a:t>erelexpmlt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Zacznijmy</a:t>
            </a:r>
            <a:r>
              <a:rPr lang="en-US" dirty="0" smtClean="0"/>
              <a:t> od </a:t>
            </a:r>
            <a:r>
              <a:rPr lang="en-US" dirty="0" err="1" smtClean="0"/>
              <a:t>krótkiego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przypomnienia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ostatnich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zajęć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70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nowy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paradygm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Developer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admin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połączenie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developmentu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administracji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Automatyzacja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Historia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serwerach</a:t>
            </a:r>
            <a:r>
              <a:rPr lang="en-US" baseline="0" dirty="0" smtClean="0"/>
              <a:t>: od </a:t>
            </a:r>
            <a:r>
              <a:rPr lang="en-US" baseline="0" dirty="0" err="1" smtClean="0"/>
              <a:t>maszyny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fizycznej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wirtualizacje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Programowanie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infrastruktury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 to </a:t>
            </a:r>
            <a:r>
              <a:rPr lang="en-US" baseline="0" dirty="0" err="1" smtClean="0"/>
              <a:t>kod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 vagrant </a:t>
            </a:r>
            <a:r>
              <a:rPr lang="en-US" dirty="0" err="1" smtClean="0"/>
              <a:t>jako</a:t>
            </a:r>
            <a:r>
              <a:rPr lang="en-US" dirty="0" smtClean="0"/>
              <a:t> </a:t>
            </a:r>
            <a:r>
              <a:rPr lang="en-US" dirty="0" err="1" smtClean="0"/>
              <a:t>nowe</a:t>
            </a:r>
            <a:r>
              <a:rPr lang="en-US" dirty="0" smtClean="0"/>
              <a:t> </a:t>
            </a:r>
            <a:r>
              <a:rPr lang="en-US" dirty="0" err="1" smtClean="0"/>
              <a:t>podejscie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zasobów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Kontenery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vmki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nowe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zastosowanie</a:t>
            </a:r>
            <a:r>
              <a:rPr lang="en-US" baseline="0" dirty="0" smtClean="0"/>
              <a:t> jest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Ideologia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1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hackingliwice.pl" TargetMode="External"/><Relationship Id="rId5" Type="http://schemas.openxmlformats.org/officeDocument/2006/relationships/hyperlink" Target="http://www.eventbrite.co.uk/e/hackin-gliwice-tickets-33727871973?aff=erelexpmlt" TargetMode="External"/><Relationship Id="rId6" Type="http://schemas.openxmlformats.org/officeDocument/2006/relationships/image" Target="../media/image18.jpe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hyperlink" Target="https://www.eventbrite.co.uk/e/hackin-gliwice-tickets-33727871973?aff=erelexpml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what?</a:t>
            </a:r>
            <a:endParaRPr lang="en-US" dirty="0"/>
          </a:p>
        </p:txBody>
      </p:sp>
      <p:pic>
        <p:nvPicPr>
          <p:cNvPr id="6" name="Content Placeholder 5" descr="foto_11ab5fc479226d9f24f52d30e32aca5a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47" b="-3747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221230" y="2158664"/>
            <a:ext cx="7644436" cy="2539947"/>
          </a:xfrm>
        </p:spPr>
        <p:txBody>
          <a:bodyPr/>
          <a:lstStyle/>
          <a:p>
            <a:r>
              <a:rPr lang="en-US" b="0" dirty="0"/>
              <a:t>“Continuous Integration is a </a:t>
            </a:r>
            <a:r>
              <a:rPr lang="en-US" b="0" dirty="0">
                <a:solidFill>
                  <a:schemeClr val="accent1"/>
                </a:solidFill>
              </a:rPr>
              <a:t>software development practice</a:t>
            </a:r>
            <a:r>
              <a:rPr lang="en-US" b="0" dirty="0"/>
              <a:t> where members of a team </a:t>
            </a:r>
            <a:r>
              <a:rPr lang="en-US" b="0" dirty="0">
                <a:solidFill>
                  <a:srgbClr val="F0AB00"/>
                </a:solidFill>
              </a:rPr>
              <a:t>integrate their work</a:t>
            </a:r>
            <a:r>
              <a:rPr lang="en-US" b="0" dirty="0"/>
              <a:t> frequently.</a:t>
            </a:r>
          </a:p>
          <a:p>
            <a:r>
              <a:rPr lang="en-US" b="0" dirty="0"/>
              <a:t>Each integration is verified by an </a:t>
            </a:r>
            <a:r>
              <a:rPr lang="en-US" b="0" dirty="0">
                <a:solidFill>
                  <a:srgbClr val="F0AB00"/>
                </a:solidFill>
              </a:rPr>
              <a:t>automated build</a:t>
            </a:r>
            <a:r>
              <a:rPr lang="en-US" b="0" dirty="0"/>
              <a:t> (including test) to </a:t>
            </a:r>
            <a:r>
              <a:rPr lang="en-US" b="0" dirty="0">
                <a:solidFill>
                  <a:srgbClr val="F0AB00"/>
                </a:solidFill>
              </a:rPr>
              <a:t>detect integration errors </a:t>
            </a:r>
            <a:r>
              <a:rPr lang="en-US" b="0" dirty="0"/>
              <a:t>as quickly as possible.”</a:t>
            </a:r>
          </a:p>
          <a:p>
            <a:r>
              <a:rPr lang="en-US" b="0" dirty="0"/>
              <a:t>- Martin Fowler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6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loop, such development. Wow</a:t>
            </a:r>
            <a:endParaRPr lang="en-US" dirty="0"/>
          </a:p>
        </p:txBody>
      </p:sp>
      <p:pic>
        <p:nvPicPr>
          <p:cNvPr id="10" name="Content Placeholder 9" descr="image for continuous integration and devops_0126201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83" r="-27883"/>
          <a:stretch>
            <a:fillRect/>
          </a:stretch>
        </p:blipFill>
        <p:spPr>
          <a:xfrm>
            <a:off x="258763" y="1209675"/>
            <a:ext cx="11647487" cy="4837113"/>
          </a:xfrm>
        </p:spPr>
      </p:pic>
      <p:sp>
        <p:nvSpPr>
          <p:cNvPr id="11" name="Right Arrow 10"/>
          <p:cNvSpPr/>
          <p:nvPr/>
        </p:nvSpPr>
        <p:spPr bwMode="gray">
          <a:xfrm>
            <a:off x="447706" y="4897103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Developers</a:t>
            </a:r>
          </a:p>
        </p:txBody>
      </p:sp>
      <p:sp>
        <p:nvSpPr>
          <p:cNvPr id="12" name="Right Arrow 11"/>
          <p:cNvSpPr/>
          <p:nvPr/>
        </p:nvSpPr>
        <p:spPr bwMode="gray">
          <a:xfrm>
            <a:off x="444780" y="2272041"/>
            <a:ext cx="1653772" cy="5938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DevOps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927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CI Platform?</a:t>
            </a:r>
            <a:endParaRPr lang="en-US" dirty="0"/>
          </a:p>
        </p:txBody>
      </p:sp>
      <p:pic>
        <p:nvPicPr>
          <p:cNvPr id="7" name="Content Placeholder 6" descr="c1e0807b46510642f63a55117fc81ef53282d81a93c9f841a442672bf170c236.jp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1" b="-991"/>
          <a:stretch>
            <a:fillRect/>
          </a:stretch>
        </p:blipFill>
        <p:spPr>
          <a:xfrm>
            <a:off x="242888" y="2176463"/>
            <a:ext cx="3643312" cy="25400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do we need?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Version Control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Building 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Monitoring Solution</a:t>
            </a:r>
            <a:endParaRPr lang="en-US" dirty="0"/>
          </a:p>
        </p:txBody>
      </p:sp>
      <p:pic>
        <p:nvPicPr>
          <p:cNvPr id="8" name="Content Placeholder 7" descr="47636114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134974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74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12" name="Content Placeholder 11" descr="git_commit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545" b="-71545"/>
          <a:stretch>
            <a:fillRect/>
          </a:stretch>
        </p:blipFill>
        <p:spPr>
          <a:xfrm>
            <a:off x="8240852" y="1032412"/>
            <a:ext cx="3643088" cy="504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Content Placeholder 10" descr="phd101212s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64" b="-4264"/>
          <a:stretch>
            <a:fillRect/>
          </a:stretch>
        </p:blipFill>
        <p:spPr>
          <a:xfrm>
            <a:off x="242628" y="804002"/>
            <a:ext cx="3643088" cy="527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Content Placeholder 5" descr="git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" r="-2412"/>
          <a:stretch>
            <a:fillRect/>
          </a:stretch>
        </p:blipFill>
        <p:spPr>
          <a:xfrm>
            <a:off x="4241740" y="1041548"/>
            <a:ext cx="3643088" cy="503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17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look like really</a:t>
            </a:r>
            <a:endParaRPr lang="en-US" dirty="0"/>
          </a:p>
        </p:txBody>
      </p:sp>
      <p:pic>
        <p:nvPicPr>
          <p:cNvPr id="6" name="Content Placeholder 5" descr="Zrzut ekranu 2017-05-13 o 17.45.04.pn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69" r="-8469"/>
          <a:stretch>
            <a:fillRect/>
          </a:stretch>
        </p:blipFill>
        <p:spPr>
          <a:xfrm>
            <a:off x="242627" y="2176936"/>
            <a:ext cx="5851659" cy="4079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6" descr="Zrzut ekranu 2017-05-13 o 17.45.27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 r="-103"/>
          <a:stretch>
            <a:fillRect/>
          </a:stretch>
        </p:blipFill>
        <p:spPr>
          <a:xfrm>
            <a:off x="6095315" y="2176936"/>
            <a:ext cx="5788625" cy="4035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956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strike="sngStrik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err="1" smtClean="0"/>
              <a:t>Leeroy</a:t>
            </a:r>
            <a:r>
              <a:rPr lang="en-US" dirty="0"/>
              <a:t> </a:t>
            </a:r>
            <a:r>
              <a:rPr lang="en-US" dirty="0" smtClean="0"/>
              <a:t>Jenkins!</a:t>
            </a:r>
            <a:endParaRPr lang="en-US" strike="sngStrike" dirty="0"/>
          </a:p>
        </p:txBody>
      </p:sp>
      <p:pic>
        <p:nvPicPr>
          <p:cNvPr id="9" name="Content Placeholder 8" descr="leeroy-jenkins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0" b="-229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12" descr="pipeline-stage-view.pn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b="3360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Content Placeholder 7" descr="jenkins_docker.png"/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" r="-2048"/>
          <a:stretch>
            <a:fillRect/>
          </a:stretch>
        </p:blipFill>
        <p:spPr>
          <a:xfrm>
            <a:off x="4241800" y="2176463"/>
            <a:ext cx="3643313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703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like Jenkins?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Open source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Tasks as code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VCS integration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run in </a:t>
            </a:r>
            <a:r>
              <a:rPr lang="en-US" dirty="0" err="1" smtClean="0"/>
              <a:t>docker</a:t>
            </a:r>
            <a:r>
              <a:rPr lang="en-US" dirty="0" smtClean="0"/>
              <a:t>, or run </a:t>
            </a:r>
            <a:r>
              <a:rPr lang="en-US" dirty="0" err="1" smtClean="0"/>
              <a:t>docker</a:t>
            </a:r>
            <a:r>
              <a:rPr lang="en-US" dirty="0" smtClean="0"/>
              <a:t> itself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236475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 Fijałkowski</a:t>
            </a:r>
            <a:endParaRPr lang="pl-PL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Vattenfall IT Services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installation</a:t>
            </a:r>
            <a:endParaRPr lang="en-US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259095" y="1210298"/>
            <a:ext cx="11647524" cy="4836291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2160"/>
              </a:spcBef>
              <a:buClr>
                <a:schemeClr val="accent1"/>
              </a:buClr>
              <a:buSzPct val="80000"/>
              <a:buFontTx/>
              <a:buNone/>
              <a:defRPr sz="2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667"/>
              </a:spcBef>
              <a:buClr>
                <a:schemeClr val="accent1"/>
              </a:buClr>
              <a:buSzPct val="80000"/>
              <a:buFont typeface="Wingdings" pitchFamily="2" charset="2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359824" indent="-241294" algn="l" defTabSz="1219170" rtl="0" eaLnBrk="1" latinLnBrk="0" hangingPunct="1">
              <a:spcBef>
                <a:spcPts val="560"/>
              </a:spcBef>
              <a:buClr>
                <a:schemeClr val="accent1"/>
              </a:buClr>
              <a:buSzPct val="100000"/>
              <a:buFont typeface="Wingdings" pitchFamily="2" charset="2"/>
              <a:buChar char=""/>
              <a:defRPr sz="2133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596885" indent="-237061" algn="l" defTabSz="1219170" rtl="0" eaLnBrk="1" latinLnBrk="0" hangingPunct="1">
              <a:spcBef>
                <a:spcPts val="560"/>
              </a:spcBef>
              <a:buClrTx/>
              <a:buSzPct val="100000"/>
              <a:buFont typeface="Arial" pitchFamily="34" charset="0"/>
              <a:buChar char="–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836063" indent="-239178" algn="l" defTabSz="1219170" rtl="0" eaLnBrk="1" latinLnBrk="0" hangingPunct="1">
              <a:spcBef>
                <a:spcPts val="336"/>
              </a:spcBef>
              <a:buClrTx/>
              <a:buSzPct val="100000"/>
              <a:buFont typeface="Courier New" pitchFamily="49" charset="0"/>
              <a:buChar char="o"/>
              <a:defRPr sz="1867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Location: devops-community_chapter1/vagrant/5-jenkins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Vagrantfile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Run: “vagrant up”</a:t>
            </a:r>
            <a:br>
              <a:rPr lang="en-US" dirty="0" smtClean="0"/>
            </a:br>
            <a:r>
              <a:rPr lang="en-US" dirty="0" smtClean="0"/>
              <a:t>Go to “</a:t>
            </a:r>
            <a:r>
              <a:rPr lang="de-DE" dirty="0"/>
              <a:t>http://127.0.0.1:6030</a:t>
            </a:r>
            <a:r>
              <a:rPr lang="de-DE" dirty="0" smtClean="0"/>
              <a:t>/“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5" y="2822465"/>
            <a:ext cx="104521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643" y="3781831"/>
            <a:ext cx="3070406" cy="2337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320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9" r="-3819"/>
          <a:stretch>
            <a:fillRect/>
          </a:stretch>
        </p:blipFill>
        <p:spPr>
          <a:xfrm>
            <a:off x="536575" y="768350"/>
            <a:ext cx="11018838" cy="527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927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3200" dirty="0"/>
              <a:t>Locale </a:t>
            </a:r>
            <a:r>
              <a:rPr lang="en-US" sz="3200" dirty="0" smtClean="0"/>
              <a:t>plugin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Green balls</a:t>
            </a:r>
          </a:p>
          <a:p>
            <a:pPr marL="342900" indent="-342900">
              <a:buFont typeface="Arial"/>
              <a:buChar char="•"/>
            </a:pPr>
            <a:r>
              <a:rPr lang="en-US" sz="3200" b="0" dirty="0"/>
              <a:t>Job </a:t>
            </a:r>
            <a:r>
              <a:rPr lang="en-US" sz="3200" b="0" dirty="0" smtClean="0"/>
              <a:t>DSL</a:t>
            </a:r>
          </a:p>
          <a:p>
            <a:endParaRPr lang="en-US" sz="3200" dirty="0" smtClean="0"/>
          </a:p>
          <a:p>
            <a:pPr marL="342900" indent="-3429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612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Jenkins job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251765" y="1107979"/>
            <a:ext cx="3643088" cy="438298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In menu on the left click “New Item”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Provide a name and choose “Freestyle project”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Add build step “Execute shell”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fortune | </a:t>
            </a:r>
            <a:r>
              <a:rPr lang="en-US" dirty="0" err="1"/>
              <a:t>cowsay</a:t>
            </a:r>
            <a:r>
              <a:rPr lang="en-US" dirty="0"/>
              <a:t>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01" b="-19701"/>
          <a:stretch>
            <a:fillRect/>
          </a:stretch>
        </p:blipFill>
        <p:spPr>
          <a:xfrm>
            <a:off x="5413375" y="1044575"/>
            <a:ext cx="6470650" cy="4510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159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JobDSL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-3"/>
          <a:stretch>
            <a:fillRect/>
          </a:stretch>
        </p:blipFill>
        <p:spPr>
          <a:xfrm>
            <a:off x="1546225" y="2022475"/>
            <a:ext cx="9101138" cy="2828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5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89" r="-32489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917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pipeline!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build java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 container for build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docker</a:t>
            </a:r>
            <a:r>
              <a:rPr lang="en-US" dirty="0" smtClean="0"/>
              <a:t> image with build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Push to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4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repeat it :)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build a C++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a </a:t>
            </a: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image with the compiler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docker</a:t>
            </a:r>
            <a:r>
              <a:rPr lang="en-US" dirty="0" smtClean="0"/>
              <a:t> image with the compiled binary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Push to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5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Monitoring Solutions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4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 and log management, APM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Monitoring </a:t>
            </a:r>
            <a:r>
              <a:rPr lang="pl-PL" dirty="0" err="1" smtClean="0"/>
              <a:t>is</a:t>
            </a:r>
            <a:r>
              <a:rPr lang="pl-PL" dirty="0" smtClean="0"/>
              <a:t> not to </a:t>
            </a:r>
            <a:r>
              <a:rPr lang="pl-PL" dirty="0" err="1" smtClean="0"/>
              <a:t>detect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website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down!</a:t>
            </a:r>
          </a:p>
          <a:p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angry</a:t>
            </a:r>
            <a:r>
              <a:rPr lang="pl-PL" dirty="0" smtClean="0"/>
              <a:t> </a:t>
            </a:r>
            <a:r>
              <a:rPr lang="pl-PL" dirty="0" err="1" smtClean="0"/>
              <a:t>customers</a:t>
            </a:r>
            <a:r>
              <a:rPr lang="pl-PL" dirty="0" smtClean="0"/>
              <a:t> </a:t>
            </a:r>
            <a:r>
              <a:rPr lang="pl-PL" dirty="0" err="1" smtClean="0"/>
              <a:t>will</a:t>
            </a:r>
            <a:r>
              <a:rPr lang="pl-PL" dirty="0" smtClean="0"/>
              <a:t> </a:t>
            </a:r>
            <a:r>
              <a:rPr lang="pl-PL" dirty="0" err="1" smtClean="0"/>
              <a:t>inform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</a:t>
            </a:r>
            <a:r>
              <a:rPr lang="pl-PL" dirty="0" err="1" smtClean="0"/>
              <a:t>anyway</a:t>
            </a:r>
            <a:r>
              <a:rPr lang="pl-PL" dirty="0" smtClean="0"/>
              <a:t>.</a:t>
            </a:r>
          </a:p>
          <a:p>
            <a:endParaRPr lang="pl-PL" dirty="0"/>
          </a:p>
          <a:p>
            <a:r>
              <a:rPr lang="pl-PL" dirty="0" smtClean="0"/>
              <a:t>Monitoring </a:t>
            </a:r>
            <a:r>
              <a:rPr lang="pl-PL" dirty="0" err="1" smtClean="0"/>
              <a:t>is</a:t>
            </a:r>
            <a:r>
              <a:rPr lang="pl-PL" dirty="0" smtClean="0"/>
              <a:t> to </a:t>
            </a:r>
            <a:r>
              <a:rPr lang="pl-PL" dirty="0" err="1" smtClean="0">
                <a:solidFill>
                  <a:srgbClr val="FFC000"/>
                </a:solidFill>
              </a:rPr>
              <a:t>prevent</a:t>
            </a:r>
            <a:r>
              <a:rPr lang="pl-PL" dirty="0" smtClean="0"/>
              <a:t> ‚</a:t>
            </a:r>
            <a:r>
              <a:rPr lang="pl-PL" dirty="0" err="1" smtClean="0"/>
              <a:t>website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down’ </a:t>
            </a:r>
            <a:r>
              <a:rPr lang="pl-PL" dirty="0" err="1" smtClean="0"/>
              <a:t>event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FFC000"/>
                </a:solidFill>
              </a:rPr>
              <a:t>proactively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23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to </a:t>
            </a:r>
            <a:r>
              <a:rPr lang="pl-PL" dirty="0" err="1" smtClean="0"/>
              <a:t>collect</a:t>
            </a:r>
            <a:r>
              <a:rPr lang="pl-PL" dirty="0" smtClean="0"/>
              <a:t> </a:t>
            </a:r>
            <a:r>
              <a:rPr lang="pl-PL" dirty="0" err="1" smtClean="0"/>
              <a:t>logs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Enforced</a:t>
            </a:r>
            <a:r>
              <a:rPr lang="pl-PL" dirty="0" smtClean="0"/>
              <a:t> by law / </a:t>
            </a:r>
            <a:r>
              <a:rPr lang="pl-PL" dirty="0" err="1" smtClean="0"/>
              <a:t>compliances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Security </a:t>
            </a:r>
            <a:r>
              <a:rPr lang="pl-PL" dirty="0" err="1" smtClean="0"/>
              <a:t>requirement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Diagnostic</a:t>
            </a:r>
            <a:r>
              <a:rPr lang="pl-PL" dirty="0" smtClean="0"/>
              <a:t> </a:t>
            </a:r>
            <a:r>
              <a:rPr lang="pl-PL" dirty="0" err="1" smtClean="0"/>
              <a:t>help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rgbClr val="FF0000"/>
                </a:solidFill>
              </a:rPr>
              <a:t>Monitoring!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772" y="1137140"/>
            <a:ext cx="616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pl-PL" kern="0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cat</a:t>
            </a:r>
            <a:r>
              <a:rPr lang="pl-PL" kern="0" dirty="0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access.log | </a:t>
            </a:r>
            <a:r>
              <a:rPr lang="pl-PL" kern="0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grep</a:t>
            </a:r>
            <a:r>
              <a:rPr lang="pl-PL" kern="0" dirty="0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index.html | </a:t>
            </a:r>
            <a:r>
              <a:rPr lang="pl-PL" kern="0" dirty="0" err="1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wc</a:t>
            </a:r>
            <a:r>
              <a:rPr lang="pl-PL" kern="0" dirty="0" smtClean="0">
                <a:solidFill>
                  <a:schemeClr val="accent1"/>
                </a:solidFill>
                <a:latin typeface="Courier New" panose="02070309020205020404" pitchFamily="49" charset="0"/>
                <a:ea typeface="Arial Unicode MS" pitchFamily="34" charset="-128"/>
                <a:cs typeface="Courier New" panose="02070309020205020404" pitchFamily="49" charset="0"/>
              </a:rPr>
              <a:t> -l</a:t>
            </a:r>
            <a:endParaRPr lang="pl-PL" sz="1800" kern="0" dirty="0" smtClean="0">
              <a:solidFill>
                <a:schemeClr val="accent1"/>
              </a:solidFill>
              <a:latin typeface="Courier New" panose="02070309020205020404" pitchFamily="49" charset="0"/>
              <a:ea typeface="Arial Unicode MS" pitchFamily="34" charset="-128"/>
              <a:cs typeface="Courier New" panose="02070309020205020404" pitchFamily="49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72" b="-7872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8" r="9848"/>
          <a:stretch>
            <a:fillRect/>
          </a:stretch>
        </p:blipFill>
        <p:spPr>
          <a:xfrm>
            <a:off x="4241800" y="2176463"/>
            <a:ext cx="3643313" cy="25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110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How to </a:t>
            </a:r>
            <a:r>
              <a:rPr lang="pl-PL" dirty="0" err="1" smtClean="0"/>
              <a:t>manage</a:t>
            </a:r>
            <a:r>
              <a:rPr lang="pl-PL" dirty="0" smtClean="0"/>
              <a:t> </a:t>
            </a:r>
            <a:r>
              <a:rPr lang="pl-PL" dirty="0" err="1" smtClean="0"/>
              <a:t>logs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l-PL" dirty="0" smtClean="0"/>
              <a:t>No </a:t>
            </a:r>
            <a:r>
              <a:rPr lang="pl-PL" dirty="0" err="1" smtClean="0"/>
              <a:t>mgmt</a:t>
            </a:r>
            <a:r>
              <a:rPr lang="pl-PL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grep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No </a:t>
            </a:r>
            <a:r>
              <a:rPr lang="pl-PL" dirty="0" err="1" smtClean="0"/>
              <a:t>analytics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Space </a:t>
            </a:r>
            <a:r>
              <a:rPr lang="pl-PL" dirty="0" err="1" smtClean="0"/>
              <a:t>efficent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complex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l-PL" dirty="0" err="1" smtClean="0"/>
              <a:t>Splunk</a:t>
            </a:r>
            <a:r>
              <a:rPr lang="pl-PL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Easy</a:t>
            </a:r>
            <a:r>
              <a:rPr lang="pl-PL" dirty="0" smtClean="0"/>
              <a:t>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Best </a:t>
            </a:r>
            <a:r>
              <a:rPr lang="pl-PL" dirty="0" err="1" smtClean="0"/>
              <a:t>analytics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Expensive</a:t>
            </a:r>
            <a:r>
              <a:rPr lang="pl-PL" dirty="0" smtClean="0">
                <a:solidFill>
                  <a:srgbClr val="FFC000"/>
                </a:solidFill>
              </a:rPr>
              <a:t>!!!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smtClean="0"/>
              <a:t>ELK: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Complex</a:t>
            </a:r>
            <a:r>
              <a:rPr lang="pl-PL" dirty="0" smtClean="0"/>
              <a:t>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Open Source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0764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</a:t>
            </a:r>
            <a:endParaRPr lang="pl-PL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23" b="-5423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5" b="-2575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82" b="-30482"/>
          <a:stretch>
            <a:fillRect/>
          </a:stretch>
        </p:blipFill>
        <p:spPr>
          <a:xfrm>
            <a:off x="8240713" y="2176463"/>
            <a:ext cx="3643312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29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</a:t>
            </a:r>
            <a:endParaRPr lang="pl-P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spcBef>
                <a:spcPts val="2160"/>
              </a:spcBef>
              <a:buFont typeface="Arial" panose="020B0604020202020204" pitchFamily="34" charset="0"/>
              <a:buChar char="•"/>
            </a:pPr>
            <a:r>
              <a:rPr lang="pl-PL" b="1" dirty="0" err="1">
                <a:solidFill>
                  <a:srgbClr val="FFC000"/>
                </a:solidFill>
              </a:rPr>
              <a:t>Metrics</a:t>
            </a:r>
            <a:r>
              <a:rPr lang="pl-PL" b="1" dirty="0">
                <a:solidFill>
                  <a:srgbClr val="FFC000"/>
                </a:solidFill>
              </a:rPr>
              <a:t> </a:t>
            </a:r>
            <a:r>
              <a:rPr lang="pl-PL" b="1" dirty="0" err="1">
                <a:solidFill>
                  <a:srgbClr val="FFC000"/>
                </a:solidFill>
              </a:rPr>
              <a:t>collection</a:t>
            </a:r>
            <a:r>
              <a:rPr lang="pl-PL" b="1" dirty="0">
                <a:solidFill>
                  <a:srgbClr val="FFC000"/>
                </a:solidFill>
              </a:rPr>
              <a:t> and </a:t>
            </a:r>
            <a:r>
              <a:rPr lang="pl-PL" b="1" dirty="0" err="1" smtClean="0">
                <a:solidFill>
                  <a:srgbClr val="FFC000"/>
                </a:solidFill>
              </a:rPr>
              <a:t>alerting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Delivering</a:t>
            </a:r>
            <a:r>
              <a:rPr lang="pl-PL" dirty="0" smtClean="0"/>
              <a:t> </a:t>
            </a:r>
            <a:r>
              <a:rPr lang="pl-PL" dirty="0" err="1" smtClean="0"/>
              <a:t>quality</a:t>
            </a:r>
            <a:r>
              <a:rPr lang="pl-PL" dirty="0" smtClean="0"/>
              <a:t> monitoring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challenging</a:t>
            </a:r>
            <a:r>
              <a:rPr lang="pl-PL" dirty="0" smtClean="0"/>
              <a:t> </a:t>
            </a:r>
            <a:r>
              <a:rPr lang="pl-PL" dirty="0" err="1" smtClean="0"/>
              <a:t>then</a:t>
            </a:r>
            <a:r>
              <a:rPr lang="pl-PL" dirty="0" smtClean="0"/>
              <a:t> </a:t>
            </a:r>
            <a:r>
              <a:rPr lang="pl-PL" dirty="0" err="1" smtClean="0"/>
              <a:t>delivering</a:t>
            </a:r>
            <a:r>
              <a:rPr lang="pl-PL" dirty="0" smtClean="0"/>
              <a:t> service!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Monitoring on OS </a:t>
            </a:r>
            <a:r>
              <a:rPr lang="pl-PL" dirty="0" err="1" smtClean="0"/>
              <a:t>level</a:t>
            </a:r>
            <a:r>
              <a:rPr lang="pl-PL" dirty="0" smtClean="0"/>
              <a:t> – system </a:t>
            </a:r>
            <a:r>
              <a:rPr lang="pl-PL" dirty="0" err="1" smtClean="0"/>
              <a:t>metrics</a:t>
            </a:r>
            <a:endParaRPr lang="pl-PL" dirty="0" smtClean="0"/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CPU, RAM, </a:t>
            </a:r>
            <a:r>
              <a:rPr lang="pl-PL" b="1" dirty="0" err="1" smtClean="0"/>
              <a:t>disk</a:t>
            </a:r>
            <a:r>
              <a:rPr lang="pl-PL" b="1" dirty="0" smtClean="0"/>
              <a:t>, HW </a:t>
            </a:r>
            <a:r>
              <a:rPr lang="pl-PL" b="1" dirty="0" err="1" smtClean="0"/>
              <a:t>sensors</a:t>
            </a:r>
            <a:r>
              <a:rPr lang="pl-PL" b="1" dirty="0" smtClean="0"/>
              <a:t>, network, </a:t>
            </a:r>
            <a:r>
              <a:rPr lang="pl-PL" b="1" dirty="0" err="1" smtClean="0"/>
              <a:t>filesystems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</a:t>
            </a:r>
            <a:r>
              <a:rPr lang="pl-PL" b="1" dirty="0" err="1" smtClean="0"/>
              <a:t>application</a:t>
            </a:r>
            <a:r>
              <a:rPr lang="pl-PL" b="1" dirty="0" smtClean="0"/>
              <a:t> </a:t>
            </a:r>
            <a:r>
              <a:rPr lang="pl-PL" b="1" dirty="0" err="1" smtClean="0"/>
              <a:t>level</a:t>
            </a:r>
            <a:r>
              <a:rPr lang="pl-PL" b="1" dirty="0" smtClean="0"/>
              <a:t> – </a:t>
            </a:r>
            <a:r>
              <a:rPr lang="pl-PL" b="1" dirty="0" err="1" smtClean="0"/>
              <a:t>application</a:t>
            </a:r>
            <a:r>
              <a:rPr lang="pl-PL" b="1" dirty="0" smtClean="0"/>
              <a:t> </a:t>
            </a:r>
            <a:r>
              <a:rPr lang="pl-PL" b="1" dirty="0" err="1" smtClean="0"/>
              <a:t>related</a:t>
            </a:r>
            <a:r>
              <a:rPr lang="pl-PL" b="1" dirty="0" smtClean="0"/>
              <a:t> </a:t>
            </a:r>
            <a:r>
              <a:rPr lang="pl-PL" b="1" dirty="0" err="1" smtClean="0"/>
              <a:t>metrics</a:t>
            </a:r>
            <a:endParaRPr lang="pl-PL" b="1" dirty="0" smtClean="0"/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Open </a:t>
            </a:r>
            <a:r>
              <a:rPr lang="pl-PL" b="1" dirty="0" err="1" smtClean="0"/>
              <a:t>sessions</a:t>
            </a:r>
            <a:r>
              <a:rPr lang="pl-PL" b="1" dirty="0" smtClean="0"/>
              <a:t>, </a:t>
            </a:r>
            <a:r>
              <a:rPr lang="pl-PL" b="1" dirty="0" err="1" smtClean="0"/>
              <a:t>response</a:t>
            </a:r>
            <a:r>
              <a:rPr lang="pl-PL" b="1" dirty="0" smtClean="0"/>
              <a:t> </a:t>
            </a:r>
            <a:r>
              <a:rPr lang="pl-PL" b="1" dirty="0" err="1" smtClean="0"/>
              <a:t>times</a:t>
            </a:r>
            <a:r>
              <a:rPr lang="pl-PL" b="1" dirty="0" smtClean="0"/>
              <a:t>, </a:t>
            </a:r>
            <a:r>
              <a:rPr lang="pl-PL" b="1" dirty="0" err="1" smtClean="0"/>
              <a:t>user</a:t>
            </a:r>
            <a:r>
              <a:rPr lang="pl-PL" b="1" dirty="0" smtClean="0"/>
              <a:t> </a:t>
            </a:r>
            <a:r>
              <a:rPr lang="pl-PL" b="1" dirty="0" err="1" smtClean="0"/>
              <a:t>activity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Business </a:t>
            </a:r>
            <a:r>
              <a:rPr lang="pl-PL" b="1" dirty="0" err="1" smtClean="0"/>
              <a:t>Process</a:t>
            </a:r>
            <a:r>
              <a:rPr lang="pl-PL" b="1" dirty="0" smtClean="0"/>
              <a:t> </a:t>
            </a:r>
            <a:r>
              <a:rPr lang="pl-PL" b="1" dirty="0" err="1" smtClean="0"/>
              <a:t>level</a:t>
            </a:r>
            <a:r>
              <a:rPr lang="pl-PL" b="1" dirty="0" smtClean="0"/>
              <a:t> – business </a:t>
            </a:r>
            <a:r>
              <a:rPr lang="pl-PL" b="1" dirty="0" err="1" smtClean="0"/>
              <a:t>oriented</a:t>
            </a:r>
            <a:r>
              <a:rPr lang="pl-PL" b="1" dirty="0" smtClean="0"/>
              <a:t> monitoring</a:t>
            </a:r>
          </a:p>
          <a:p>
            <a:pPr marL="702724" lvl="2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In </a:t>
            </a:r>
            <a:r>
              <a:rPr lang="pl-PL" b="1" dirty="0" err="1" smtClean="0"/>
              <a:t>cluster</a:t>
            </a:r>
            <a:r>
              <a:rPr lang="pl-PL" b="1" dirty="0" smtClean="0"/>
              <a:t> environment </a:t>
            </a:r>
            <a:r>
              <a:rPr lang="pl-PL" b="1" dirty="0" err="1" smtClean="0"/>
              <a:t>node</a:t>
            </a:r>
            <a:r>
              <a:rPr lang="pl-PL" b="1" dirty="0" smtClean="0"/>
              <a:t> </a:t>
            </a:r>
            <a:r>
              <a:rPr lang="pl-PL" b="1" dirty="0" err="1" smtClean="0"/>
              <a:t>failure</a:t>
            </a:r>
            <a:r>
              <a:rPr lang="pl-PL" b="1" dirty="0" smtClean="0"/>
              <a:t> </a:t>
            </a:r>
            <a:r>
              <a:rPr lang="pl-PL" b="1" dirty="0" err="1" smtClean="0">
                <a:solidFill>
                  <a:srgbClr val="FFC000"/>
                </a:solidFill>
              </a:rPr>
              <a:t>should</a:t>
            </a:r>
            <a:r>
              <a:rPr lang="pl-PL" b="1" dirty="0" smtClean="0">
                <a:solidFill>
                  <a:srgbClr val="FFC000"/>
                </a:solidFill>
              </a:rPr>
              <a:t> not</a:t>
            </a:r>
            <a:r>
              <a:rPr lang="pl-PL" b="1" dirty="0" smtClean="0"/>
              <a:t> </a:t>
            </a:r>
            <a:r>
              <a:rPr lang="pl-PL" b="1" dirty="0" err="1" smtClean="0"/>
              <a:t>impact</a:t>
            </a:r>
            <a:r>
              <a:rPr lang="pl-PL" b="1" dirty="0" smtClean="0"/>
              <a:t> business </a:t>
            </a:r>
            <a:r>
              <a:rPr lang="pl-PL" b="1" dirty="0" err="1" smtClean="0"/>
              <a:t>process</a:t>
            </a: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l-PL" b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Monitoring </a:t>
            </a:r>
            <a:r>
              <a:rPr lang="pl-PL" b="1" dirty="0" err="1" smtClean="0"/>
              <a:t>can</a:t>
            </a:r>
            <a:r>
              <a:rPr lang="pl-PL" b="1" dirty="0" smtClean="0"/>
              <a:t> </a:t>
            </a:r>
            <a:r>
              <a:rPr lang="pl-PL" b="1" dirty="0" err="1" smtClean="0"/>
              <a:t>generate</a:t>
            </a:r>
            <a:r>
              <a:rPr lang="pl-PL" b="1" dirty="0" smtClean="0"/>
              <a:t> </a:t>
            </a:r>
            <a:r>
              <a:rPr lang="pl-PL" b="1" dirty="0" err="1" smtClean="0">
                <a:solidFill>
                  <a:srgbClr val="FFC000"/>
                </a:solidFill>
              </a:rPr>
              <a:t>more</a:t>
            </a:r>
            <a:r>
              <a:rPr lang="pl-PL" b="1" dirty="0" smtClean="0">
                <a:solidFill>
                  <a:srgbClr val="FFC000"/>
                </a:solidFill>
              </a:rPr>
              <a:t> data </a:t>
            </a:r>
            <a:r>
              <a:rPr lang="pl-PL" b="1" dirty="0" err="1" smtClean="0"/>
              <a:t>then</a:t>
            </a:r>
            <a:r>
              <a:rPr lang="pl-PL" b="1" dirty="0" smtClean="0"/>
              <a:t> system </a:t>
            </a:r>
            <a:r>
              <a:rPr lang="pl-PL" b="1" dirty="0" err="1" smtClean="0"/>
              <a:t>being</a:t>
            </a:r>
            <a:r>
              <a:rPr lang="pl-PL" b="1" dirty="0" smtClean="0"/>
              <a:t> </a:t>
            </a:r>
            <a:r>
              <a:rPr lang="pl-PL" b="1" dirty="0" err="1" smtClean="0"/>
              <a:t>monitored</a:t>
            </a:r>
            <a:r>
              <a:rPr lang="pl-PL" b="1" dirty="0" smtClean="0"/>
              <a:t>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l-PL" b="1" dirty="0" smtClean="0"/>
              <a:t>People do not </a:t>
            </a:r>
            <a:r>
              <a:rPr lang="pl-PL" b="1" dirty="0" err="1" smtClean="0"/>
              <a:t>understand</a:t>
            </a:r>
            <a:r>
              <a:rPr lang="pl-PL" b="1" dirty="0" smtClean="0"/>
              <a:t> </a:t>
            </a:r>
            <a:r>
              <a:rPr lang="pl-PL" b="1" dirty="0" err="1" smtClean="0"/>
              <a:t>metrics</a:t>
            </a:r>
            <a:r>
              <a:rPr lang="pl-PL" b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20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Monitoring </a:t>
            </a:r>
            <a:r>
              <a:rPr lang="pl-PL" dirty="0" err="1" smtClean="0"/>
              <a:t>systems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Nagios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Nagios</a:t>
            </a:r>
            <a:r>
              <a:rPr lang="pl-PL" dirty="0" smtClean="0"/>
              <a:t> </a:t>
            </a:r>
            <a:r>
              <a:rPr lang="pl-PL" dirty="0" err="1" smtClean="0"/>
              <a:t>derivatives</a:t>
            </a:r>
            <a:r>
              <a:rPr lang="pl-PL" dirty="0" smtClean="0"/>
              <a:t> (</a:t>
            </a:r>
            <a:r>
              <a:rPr lang="pl-PL" dirty="0" err="1" smtClean="0"/>
              <a:t>commercial</a:t>
            </a:r>
            <a:r>
              <a:rPr lang="pl-PL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Icinga2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Prometheus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IBM Tivoli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BMC </a:t>
            </a:r>
            <a:r>
              <a:rPr lang="pl-PL" dirty="0" err="1" smtClean="0"/>
              <a:t>ProactiveNet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Many </a:t>
            </a:r>
            <a:r>
              <a:rPr lang="pl-PL" dirty="0" err="1" smtClean="0"/>
              <a:t>others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0681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APM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Application Performance  Monitoring</a:t>
            </a:r>
          </a:p>
          <a:p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Connects</a:t>
            </a:r>
            <a:r>
              <a:rPr lang="pl-PL" dirty="0" smtClean="0"/>
              <a:t> </a:t>
            </a:r>
            <a:r>
              <a:rPr lang="pl-PL" dirty="0" err="1" smtClean="0"/>
              <a:t>directly</a:t>
            </a:r>
            <a:r>
              <a:rPr lang="pl-PL" dirty="0" smtClean="0"/>
              <a:t> to </a:t>
            </a:r>
            <a:r>
              <a:rPr lang="pl-PL" dirty="0" err="1" smtClean="0"/>
              <a:t>application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Provides</a:t>
            </a:r>
            <a:r>
              <a:rPr lang="pl-PL" dirty="0" smtClean="0"/>
              <a:t> </a:t>
            </a:r>
            <a:r>
              <a:rPr lang="pl-PL" dirty="0" err="1" smtClean="0"/>
              <a:t>very</a:t>
            </a:r>
            <a:r>
              <a:rPr lang="pl-PL" dirty="0" smtClean="0"/>
              <a:t> </a:t>
            </a:r>
            <a:r>
              <a:rPr lang="pl-PL" dirty="0" err="1" smtClean="0"/>
              <a:t>detailed</a:t>
            </a:r>
            <a:r>
              <a:rPr lang="pl-PL" dirty="0" smtClean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FFC000"/>
                </a:solidFill>
              </a:rPr>
              <a:t>Extremely</a:t>
            </a:r>
            <a:r>
              <a:rPr lang="pl-PL" dirty="0" smtClean="0">
                <a:solidFill>
                  <a:srgbClr val="FFC000"/>
                </a:solidFill>
              </a:rPr>
              <a:t> </a:t>
            </a:r>
            <a:r>
              <a:rPr lang="pl-PL" dirty="0" err="1" smtClean="0">
                <a:solidFill>
                  <a:srgbClr val="FFC000"/>
                </a:solidFill>
              </a:rPr>
              <a:t>expensive</a:t>
            </a:r>
            <a:endParaRPr lang="pl-PL" dirty="0" smtClean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APM </a:t>
            </a:r>
            <a:r>
              <a:rPr lang="pl-PL" dirty="0" err="1" smtClean="0"/>
              <a:t>Dynatrace</a:t>
            </a:r>
            <a:r>
              <a:rPr lang="pl-PL" dirty="0" smtClean="0"/>
              <a:t>, New </a:t>
            </a:r>
            <a:r>
              <a:rPr lang="pl-PL" dirty="0" err="1" smtClean="0"/>
              <a:t>Relic</a:t>
            </a:r>
            <a:r>
              <a:rPr lang="pl-PL" dirty="0" smtClean="0"/>
              <a:t>, etc.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1225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Log management</a:t>
            </a:r>
            <a:endParaRPr lang="pl-P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pl-PL" sz="3200" dirty="0" err="1" smtClean="0"/>
              <a:t>Loggly</a:t>
            </a:r>
            <a:r>
              <a:rPr lang="pl-PL" sz="3200" dirty="0" smtClean="0"/>
              <a:t> </a:t>
            </a:r>
            <a:r>
              <a:rPr lang="pl-PL" sz="3200" dirty="0" err="1" smtClean="0"/>
              <a:t>workshop</a:t>
            </a:r>
            <a:endParaRPr lang="pl-PL" sz="3200" dirty="0" smtClean="0"/>
          </a:p>
          <a:p>
            <a:pPr marL="342900" indent="-342900">
              <a:buFont typeface="Arial"/>
              <a:buChar char="•"/>
            </a:pPr>
            <a:r>
              <a:rPr lang="pl-PL" sz="3200" dirty="0"/>
              <a:t>Connect </a:t>
            </a:r>
            <a:r>
              <a:rPr lang="pl-PL" sz="3200" dirty="0" err="1"/>
              <a:t>apache</a:t>
            </a:r>
            <a:r>
              <a:rPr lang="pl-PL" sz="3200" dirty="0"/>
              <a:t> with </a:t>
            </a:r>
            <a:r>
              <a:rPr lang="pl-PL" sz="3200" dirty="0" err="1"/>
              <a:t>loggly</a:t>
            </a:r>
            <a:endParaRPr lang="pl-PL" sz="3200" dirty="0"/>
          </a:p>
          <a:p>
            <a:pPr marL="342900" indent="-342900">
              <a:buFont typeface="Arial"/>
              <a:buChar char="•"/>
            </a:pPr>
            <a:r>
              <a:rPr lang="pl-PL" sz="3200" dirty="0" err="1"/>
              <a:t>vagrant</a:t>
            </a:r>
            <a:r>
              <a:rPr lang="pl-PL" sz="3200" dirty="0"/>
              <a:t>/6-loggly</a:t>
            </a:r>
          </a:p>
          <a:p>
            <a:pPr marL="342900" indent="-342900">
              <a:buFont typeface="Arial"/>
              <a:buChar char="•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90999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Survey?</a:t>
            </a:r>
            <a:endParaRPr lang="en-US" dirty="0"/>
          </a:p>
        </p:txBody>
      </p:sp>
      <p:pic>
        <p:nvPicPr>
          <p:cNvPr id="5" name="Content Placeholder 4" descr="ec9ef22a401c17e79f8198d45746810d_pretty-please-pretty-please-memes_339-287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7" r="-5194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677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20" y="159465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0064C8"/>
                </a:solidFill>
                <a:ea typeface="Arial Unicode MS" pitchFamily="34" charset="-128"/>
                <a:cs typeface="Arial Unicode MS" pitchFamily="34" charset="-128"/>
              </a:rPr>
              <a:t>      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THANK YOU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120032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pic>
        <p:nvPicPr>
          <p:cNvPr id="16" name="Content Placeholder 15" descr="hig2.png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06" b="-16606"/>
          <a:stretch>
            <a:fillRect/>
          </a:stretch>
        </p:blipFill>
        <p:spPr>
          <a:xfrm>
            <a:off x="233490" y="906979"/>
            <a:ext cx="6994235" cy="4876354"/>
          </a:xfrm>
        </p:spPr>
      </p:pic>
      <p:sp>
        <p:nvSpPr>
          <p:cNvPr id="21" name="Content Placeholder 2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kern="0" dirty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Gliwice 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http://</a:t>
            </a:r>
            <a:r>
              <a:rPr lang="en-US" kern="0" dirty="0" smtClea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4"/>
              </a:rPr>
              <a:t>hackingliwice.pl</a:t>
            </a: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 smtClean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r>
              <a:rPr lang="en-US" kern="0" dirty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  <a:hlinkClick r:id="rId5"/>
              </a:rPr>
              <a:t>Hacking in Gliwice</a:t>
            </a: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342900" indent="-342900">
              <a:buFont typeface="Arial"/>
              <a:buChar char="•"/>
            </a:pPr>
            <a:endParaRPr lang="en-US" kern="0" dirty="0">
              <a:solidFill>
                <a:srgbClr val="F0AB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22" name="Picture 21" descr="File:&lt;strong&gt;Facebook&lt;/strong&gt; icon 2013.sv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496" y="2161937"/>
            <a:ext cx="502865" cy="508262"/>
          </a:xfrm>
          <a:prstGeom prst="rect">
            <a:avLst/>
          </a:prstGeom>
        </p:spPr>
      </p:pic>
      <p:pic>
        <p:nvPicPr>
          <p:cNvPr id="24" name="Picture 23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2319" y="2953386"/>
            <a:ext cx="789455" cy="795544"/>
          </a:xfrm>
          <a:prstGeom prst="rect">
            <a:avLst/>
          </a:prstGeom>
        </p:spPr>
      </p:pic>
      <p:pic>
        <p:nvPicPr>
          <p:cNvPr id="25" name="Picture 24" descr="File:Web-&lt;strong&gt;browser&lt;/strong&gt;-openclipart.svg - 維基百科，自由的 ...">
            <a:hlinkClick r:id="rId9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287" y="3919500"/>
            <a:ext cx="789455" cy="7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5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Lets talk: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tlk.io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pic>
        <p:nvPicPr>
          <p:cNvPr id="6" name="Content Placeholder 5" descr="How-does-DevOps-help-your-business-to-gro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5" b="29235"/>
          <a:stretch>
            <a:fillRect/>
          </a:stretch>
        </p:blipFill>
        <p:spPr>
          <a:xfrm>
            <a:off x="258763" y="1209675"/>
            <a:ext cx="11647487" cy="48371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94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Containers and VMs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953</Words>
  <Application>Microsoft Macintosh PowerPoint</Application>
  <PresentationFormat>Custom</PresentationFormat>
  <Paragraphs>264</Paragraphs>
  <Slides>38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Your presenters</vt:lpstr>
      <vt:lpstr>Oferta pracy</vt:lpstr>
      <vt:lpstr>GSBC - Meetup</vt:lpstr>
      <vt:lpstr>Hackin' Gliwice</vt:lpstr>
      <vt:lpstr>Quick recap</vt:lpstr>
      <vt:lpstr>What is DevOps anyway?</vt:lpstr>
      <vt:lpstr>Infrastructure as Code </vt:lpstr>
      <vt:lpstr>Containers and VMs</vt:lpstr>
      <vt:lpstr>Continuous Integration</vt:lpstr>
      <vt:lpstr>Continuous what?</vt:lpstr>
      <vt:lpstr>Many loop, such development. Wow</vt:lpstr>
      <vt:lpstr>How to build a CI Platform?</vt:lpstr>
      <vt:lpstr>Version Control System</vt:lpstr>
      <vt:lpstr>Git</vt:lpstr>
      <vt:lpstr>How does it look like really</vt:lpstr>
      <vt:lpstr>Jenkins</vt:lpstr>
      <vt:lpstr>Leeroy Jenkins!</vt:lpstr>
      <vt:lpstr>Why do we like Jenkins?</vt:lpstr>
      <vt:lpstr>Jenkins installation</vt:lpstr>
      <vt:lpstr>Installation</vt:lpstr>
      <vt:lpstr>Plugins</vt:lpstr>
      <vt:lpstr>Your first Jenkins job</vt:lpstr>
      <vt:lpstr>JobDSL?</vt:lpstr>
      <vt:lpstr>Pipeline!</vt:lpstr>
      <vt:lpstr>Real pipeline!</vt:lpstr>
      <vt:lpstr>Now repeat it :)</vt:lpstr>
      <vt:lpstr>Monitoring Solutions</vt:lpstr>
      <vt:lpstr>Monitoring and log management, APM</vt:lpstr>
      <vt:lpstr>Why to collect logs</vt:lpstr>
      <vt:lpstr>How to manage logs</vt:lpstr>
      <vt:lpstr>Monitoring</vt:lpstr>
      <vt:lpstr>Monitoring</vt:lpstr>
      <vt:lpstr>Monitoring systems</vt:lpstr>
      <vt:lpstr>APM</vt:lpstr>
      <vt:lpstr>Log management</vt:lpstr>
      <vt:lpstr>Survey?</vt:lpstr>
      <vt:lpstr>THANK YOU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461</cp:revision>
  <dcterms:created xsi:type="dcterms:W3CDTF">2014-07-14T15:12:49Z</dcterms:created>
  <dcterms:modified xsi:type="dcterms:W3CDTF">2017-05-17T09:46:12Z</dcterms:modified>
  <cp:category/>
</cp:coreProperties>
</file>